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74" r:id="rId6"/>
    <p:sldId id="269" r:id="rId7"/>
    <p:sldId id="270" r:id="rId8"/>
    <p:sldId id="261" r:id="rId9"/>
    <p:sldId id="262" r:id="rId10"/>
    <p:sldId id="263" r:id="rId11"/>
    <p:sldId id="264" r:id="rId12"/>
    <p:sldId id="268" r:id="rId13"/>
    <p:sldId id="265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6666FF"/>
    <a:srgbClr val="00B6F6"/>
    <a:srgbClr val="5BD4FF"/>
    <a:srgbClr val="2895C4"/>
    <a:srgbClr val="1A1B17"/>
    <a:srgbClr val="43CEFF"/>
    <a:srgbClr val="00759E"/>
    <a:srgbClr val="19C3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9E0B8-9479-4CAC-9E02-D97B35BE1E60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B624D-81D8-483A-974A-F9F109FD6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B624D-81D8-483A-974A-F9F109FD6E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B624D-81D8-483A-974A-F9F109FD6E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7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7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3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4996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6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36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5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8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7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3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9C3FF"/>
            </a:gs>
            <a:gs pos="100000">
              <a:srgbClr val="00759E"/>
            </a:gs>
            <a:gs pos="50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586E2-3965-4E61-899F-044FEE807F4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34FE-64DE-49DD-BCE3-9A4EAD464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6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invata-limbajul-java-si-android-studio/" TargetMode="External"/><Relationship Id="rId2" Type="http://schemas.openxmlformats.org/officeDocument/2006/relationships/hyperlink" Target="https://firebase.google.com/doc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cloud.google.com/firestore/docs" TargetMode="External"/><Relationship Id="rId4" Type="http://schemas.openxmlformats.org/officeDocument/2006/relationships/hyperlink" Target="https://developer.android.com/do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1DB2DA-C39B-411F-9C6A-ADFFA727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079" y="251566"/>
            <a:ext cx="2654954" cy="1036320"/>
          </a:xfrm>
          <a:prstGeom prst="rect">
            <a:avLst/>
          </a:prstGeom>
          <a:effectLst>
            <a:glow>
              <a:srgbClr val="5BD4FF">
                <a:alpha val="40000"/>
              </a:srgbClr>
            </a:glo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5B6AF-A422-4862-8AEE-940A86BB7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02" y="0"/>
            <a:ext cx="3791792" cy="2843845"/>
          </a:xfrm>
          <a:prstGeom prst="rect">
            <a:avLst/>
          </a:prstGeom>
          <a:effectLst>
            <a:reflection stA="45000" dist="9017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69E0ED-942E-49A2-9859-6D9753FB9FDB}"/>
              </a:ext>
            </a:extLst>
          </p:cNvPr>
          <p:cNvSpPr/>
          <p:nvPr/>
        </p:nvSpPr>
        <p:spPr>
          <a:xfrm>
            <a:off x="2874764" y="2431786"/>
            <a:ext cx="644246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PROIECT SDA – JAVA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PARCARE COLINA</a:t>
            </a:r>
          </a:p>
          <a:p>
            <a:pPr algn="ctr"/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A7BA0E-B250-4FC0-B65D-20B29366EB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7" y="160359"/>
            <a:ext cx="2255525" cy="1060706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AD4BCC-66A2-446F-B4F2-C89D14D075E7}"/>
              </a:ext>
            </a:extLst>
          </p:cNvPr>
          <p:cNvSpPr txBox="1"/>
          <p:nvPr/>
        </p:nvSpPr>
        <p:spPr>
          <a:xfrm>
            <a:off x="6095999" y="4426214"/>
            <a:ext cx="490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Epure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Alexandru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– Cristian</a:t>
            </a:r>
          </a:p>
          <a:p>
            <a:pPr algn="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Gr. 4391, TI II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F4B881-78E3-4106-85D6-3BEAF2D689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" y="4112317"/>
            <a:ext cx="4283189" cy="25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9602D-BD34-44C5-8CE0-FDB8E8317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1821285"/>
            <a:ext cx="2298700" cy="40461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744" y="1464097"/>
            <a:ext cx="3804214" cy="324674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Rezervarea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parcare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Vizualizarea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statusului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parcării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Istoricul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parcărilor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Raportarea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urgențelor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Vizualizarea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hărții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parcării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Vizualizarea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profilului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personal 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ajutor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954044" y="32621"/>
            <a:ext cx="8051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MENIUL PENTRU STUDEN</a:t>
            </a:r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ȚI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EAE37-A31F-4A1C-895B-28562C24C6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/>
        </p:blipFill>
        <p:spPr>
          <a:xfrm>
            <a:off x="248260" y="1085336"/>
            <a:ext cx="5846151" cy="5772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52D0C-D37B-4036-B720-81198AB21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49CBB-95C7-4F06-ADD8-B52026F9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2763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3372E-D9CC-4B54-B53D-7C5081F9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1" y="1822450"/>
            <a:ext cx="2314682" cy="406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61" y="1757873"/>
            <a:ext cx="2759103" cy="38661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Firebase Admin WEB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Adăugare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utilizatori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Vizualizare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membrii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Modifică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membrii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Analizare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raporturi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Zona Admin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Contul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meu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Resetare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parolă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Butoane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adiționale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4385" y="36610"/>
            <a:ext cx="74655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MENIUL PENTRU </a:t>
            </a:r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ADMINI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04B20-237A-4896-836A-34AE9725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/>
        </p:blipFill>
        <p:spPr>
          <a:xfrm>
            <a:off x="248261" y="1085336"/>
            <a:ext cx="5846151" cy="5772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C3FEB-1B63-420A-BE83-55D6B24C4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E4FF1-D294-4DF7-930C-5E6493660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125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32" y="1283294"/>
            <a:ext cx="5871442" cy="485401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Concluzii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generale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0000"/>
              </a:lnSpc>
            </a:pP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plicați</a:t>
            </a: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ajută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construirea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parcare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online. </a:t>
            </a: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concentrează</a:t>
            </a: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spațiului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parcare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și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gestionarea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controlului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traficului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Riscuri asumate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75030" y="0"/>
            <a:ext cx="40419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CONCLUZII 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651D0-1714-4142-9B04-3B8FA5EC2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1445" y="2829085"/>
            <a:ext cx="5881118" cy="2176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6254B-EF3C-45C2-A69C-8F22DB30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482A7-BFE8-4981-88FE-C3A5841DE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0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48" y="1023170"/>
            <a:ext cx="5042766" cy="473141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Elemente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originalitate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Tehnologii noi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Gestionarea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locurilor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parcare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din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baza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date</a:t>
            </a: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Algoritm de căutare</a:t>
            </a:r>
          </a:p>
          <a:p>
            <a:pPr lvl="1" algn="just">
              <a:lnSpc>
                <a:spcPct val="100000"/>
              </a:lnSpc>
            </a:pP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81275" y="0"/>
            <a:ext cx="42262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CONCLUZII (II)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20A3A-8F29-460C-B654-E0BFFE6B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22" y="3247690"/>
            <a:ext cx="1609725" cy="20121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C0C07-BCA5-42F8-AA1D-95098BE1E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66" y="3987145"/>
            <a:ext cx="1857375" cy="53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C1EF3-93B5-4C7A-BB45-5A88CD2D8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28" y="1664015"/>
            <a:ext cx="1419225" cy="1419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F860F-3BB3-4A04-9F10-48BF1C9ED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5243152"/>
            <a:ext cx="1419225" cy="1419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13DE4-E432-4239-82B6-09F656AAD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EABCFF-CEBB-4E18-9F72-3D1416DAB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701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6532" y="1833561"/>
            <a:ext cx="5466293" cy="38481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Direcții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viitoare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dezvoltare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0000"/>
              </a:lnSpc>
            </a:pPr>
            <a:endParaRPr lang="ro-RO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 err="1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xtinde</a:t>
            </a: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rea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ari</a:t>
            </a: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ei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zonelor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parcare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hat 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istem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notificare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utorial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vide</a:t>
            </a: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ro-RO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ro-RO" b="1" dirty="0">
                <a:latin typeface="Calibri" panose="020F0502020204030204" pitchFamily="34" charset="0"/>
                <a:cs typeface="Calibri" panose="020F0502020204030204" pitchFamily="34" charset="0"/>
              </a:rPr>
              <a:t>Conversia la limbajul de programare Kotlin</a:t>
            </a:r>
          </a:p>
          <a:p>
            <a:pPr lvl="1" algn="just">
              <a:lnSpc>
                <a:spcPct val="100000"/>
              </a:lnSpc>
            </a:pP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9102" y="0"/>
            <a:ext cx="441063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CONCLUZII (II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3D7D9-FEB6-4CC5-89C9-EEBBC702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695449"/>
            <a:ext cx="4687357" cy="4124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9C7349-BA4B-46A4-8938-15C8D618E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4BBF91-74EF-49D1-B186-DA39BAD59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8707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26" y="279890"/>
            <a:ext cx="622294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BIBLIOGRAFIE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313E2-A08C-43C0-ABDA-344BB6B5AFB5}"/>
              </a:ext>
            </a:extLst>
          </p:cNvPr>
          <p:cNvSpPr/>
          <p:nvPr/>
        </p:nvSpPr>
        <p:spPr>
          <a:xfrm>
            <a:off x="2152648" y="3751987"/>
            <a:ext cx="78866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***, </a:t>
            </a:r>
            <a:r>
              <a:rPr lang="en-US" dirty="0">
                <a:hlinkClick r:id="rId2"/>
              </a:rPr>
              <a:t>https://firebase.google.com/docs/</a:t>
            </a:r>
            <a:endParaRPr lang="en-US" dirty="0"/>
          </a:p>
          <a:p>
            <a:r>
              <a:rPr lang="en-US" dirty="0"/>
              <a:t>[2] ***, </a:t>
            </a:r>
            <a:r>
              <a:rPr lang="en-US" dirty="0">
                <a:hlinkClick r:id="rId3"/>
              </a:rPr>
              <a:t>https://www.udemy.com/course/invata-limbajul-java-si-android-studio/</a:t>
            </a:r>
            <a:endParaRPr lang="en-US" dirty="0"/>
          </a:p>
          <a:p>
            <a:r>
              <a:rPr lang="en-US" dirty="0"/>
              <a:t>[3] ***, </a:t>
            </a:r>
            <a:r>
              <a:rPr lang="en-US" dirty="0">
                <a:hlinkClick r:id="rId4"/>
              </a:rPr>
              <a:t>https://developer.android.com/docs</a:t>
            </a:r>
            <a:endParaRPr lang="en-US" dirty="0"/>
          </a:p>
          <a:p>
            <a:r>
              <a:rPr lang="en-US" dirty="0"/>
              <a:t>[4] ***, https://developer.android.com/guide/topics/ui/layout/recyclerview</a:t>
            </a:r>
          </a:p>
          <a:p>
            <a:r>
              <a:rPr lang="en-US" dirty="0"/>
              <a:t>[5] ***, </a:t>
            </a:r>
            <a:r>
              <a:rPr lang="en-US" dirty="0">
                <a:hlinkClick r:id="rId5"/>
              </a:rPr>
              <a:t>https://cloud.google.com/firestore/docs</a:t>
            </a:r>
            <a:endParaRPr lang="en-US" dirty="0"/>
          </a:p>
          <a:p>
            <a:r>
              <a:rPr lang="en-US" dirty="0"/>
              <a:t>[6] ***, https://firebase.google.com/docs/database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891C3-932A-4D46-8DEF-1E87A151C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2" y="1351687"/>
            <a:ext cx="3369760" cy="25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FC26858-5D1E-48F9-8E15-7F9053E60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3"/>
          <a:stretch/>
        </p:blipFill>
        <p:spPr>
          <a:xfrm>
            <a:off x="7979500" y="2295601"/>
            <a:ext cx="1916975" cy="3384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85DD5-63FB-4E05-8C60-5734665F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54" y="1672212"/>
            <a:ext cx="4882171" cy="5185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262746-E158-4D9A-80E4-5BB6DF701E68}"/>
              </a:ext>
            </a:extLst>
          </p:cNvPr>
          <p:cNvSpPr/>
          <p:nvPr/>
        </p:nvSpPr>
        <p:spPr>
          <a:xfrm>
            <a:off x="3063203" y="32621"/>
            <a:ext cx="4498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INTRODUCERE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C7439A-8509-4D26-8E15-487700D67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30" y="1539913"/>
            <a:ext cx="6467475" cy="2447925"/>
          </a:xfrm>
        </p:spPr>
        <p:txBody>
          <a:bodyPr>
            <a:normAutofit/>
          </a:bodyPr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200" dirty="0">
                <a:latin typeface="Calibri" panose="020F0502020204030204" pitchFamily="34" charset="0"/>
                <a:cs typeface="Calibri" panose="020F0502020204030204" pitchFamily="34" charset="0"/>
              </a:rPr>
              <a:t>Pentru a fluidiza traficul și pentru a evita situațiile neplăcute care au legătură cu procesul găsirii unui loc de parcare, ne-au propus să dezvoltăm o aplicație care să vină în ajutor șoferilor.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F4F875-A0E0-47B7-872B-79EF8B4B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5C0AB-B7A4-41F7-BF55-C4413B8B3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9734">
            <a:off x="2347196" y="4640055"/>
            <a:ext cx="3663862" cy="13560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28618D-3A06-4CA7-8386-0E71C750A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895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A89F-A058-4B25-80A3-BC905333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94" y="1937648"/>
            <a:ext cx="6064481" cy="4190436"/>
          </a:xfrm>
        </p:spPr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Tema proiectului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 în gestionarea parcării de pe Colina Universității Transilvania din Brașov.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Prima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noastră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interacțiune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clientul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 data de 22.10.2020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Pentru realizarea acesteia, s-au utilizat mediul de dezvoltare Android Studio și platforma Firebase.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BDE12E-7128-43BF-91BF-6388633E77A0}"/>
              </a:ext>
            </a:extLst>
          </p:cNvPr>
          <p:cNvSpPr/>
          <p:nvPr/>
        </p:nvSpPr>
        <p:spPr>
          <a:xfrm>
            <a:off x="2140624" y="32621"/>
            <a:ext cx="6064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ASPECTE GENERALE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65D9BC14-1E86-4F0B-9BD6-FC2E2FE13D8B}"/>
              </a:ext>
            </a:extLst>
          </p:cNvPr>
          <p:cNvSpPr/>
          <p:nvPr/>
        </p:nvSpPr>
        <p:spPr>
          <a:xfrm>
            <a:off x="6515012" y="1505498"/>
            <a:ext cx="5276894" cy="4739910"/>
          </a:xfrm>
          <a:prstGeom prst="horizontalScroll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B6F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96F2A-29FB-43F1-826A-F1B94C7B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283" y="5746712"/>
            <a:ext cx="1481717" cy="111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12071-0A90-416F-AA3D-E45E144CE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5016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B71B8-AC8E-4BE8-A680-63E43C982821}"/>
              </a:ext>
            </a:extLst>
          </p:cNvPr>
          <p:cNvSpPr/>
          <p:nvPr/>
        </p:nvSpPr>
        <p:spPr>
          <a:xfrm>
            <a:off x="2297692" y="26588"/>
            <a:ext cx="5329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ANDROID STUDIO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211" y="3764371"/>
            <a:ext cx="5376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Android Studio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mediu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dezvoltare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colaborarea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cu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platforma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Android,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anunțată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pe data de 16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2013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cadrul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conferinței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 / O Google.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azat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pe software-ul IntelliJ IDEA de la JetBrains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5425" indent="-166688">
              <a:buFont typeface="Arial" panose="020B0604020202020204" pitchFamily="34" charset="0"/>
              <a:buChar char="•"/>
              <a:tabLst>
                <a:tab pos="285750" algn="l"/>
              </a:tabLst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isponibil pentru Windows, OS X și Linux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CC80B-88B8-45D3-8852-56D663A4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1" y="1644145"/>
            <a:ext cx="1410084" cy="1410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4D5A0-77AE-4CC6-9124-8BB5B4330DCC}"/>
              </a:ext>
            </a:extLst>
          </p:cNvPr>
          <p:cNvSpPr txBox="1"/>
          <p:nvPr/>
        </p:nvSpPr>
        <p:spPr>
          <a:xfrm>
            <a:off x="2418311" y="1317374"/>
            <a:ext cx="31909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600" b="1" dirty="0">
                <a:latin typeface="Calibri" panose="020F0502020204030204" pitchFamily="34" charset="0"/>
                <a:cs typeface="Calibri" panose="020F0502020204030204" pitchFamily="34" charset="0"/>
              </a:rPr>
              <a:t>Android</a:t>
            </a:r>
          </a:p>
          <a:p>
            <a:r>
              <a:rPr lang="ro-RO" sz="6600" b="1" dirty="0">
                <a:latin typeface="Calibri" panose="020F0502020204030204" pitchFamily="34" charset="0"/>
                <a:cs typeface="Calibri" panose="020F0502020204030204" pitchFamily="34" charset="0"/>
              </a:rPr>
              <a:t> Studio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9C9A32-ED0C-45D2-9888-3DBAD506A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13890-3D92-4DE1-85D9-16D0B531C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EBF1F-90D4-405D-994A-5714AEE84A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r="4187"/>
          <a:stretch/>
        </p:blipFill>
        <p:spPr>
          <a:xfrm>
            <a:off x="7295191" y="3133963"/>
            <a:ext cx="1376218" cy="17649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1A396-7651-422C-B2EA-6BD0BC79EA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r="10810"/>
          <a:stretch/>
        </p:blipFill>
        <p:spPr>
          <a:xfrm>
            <a:off x="9383837" y="3142571"/>
            <a:ext cx="1376218" cy="1759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510355-29B4-413C-84D5-FBFD1423B6B8}"/>
              </a:ext>
            </a:extLst>
          </p:cNvPr>
          <p:cNvSpPr/>
          <p:nvPr/>
        </p:nvSpPr>
        <p:spPr>
          <a:xfrm>
            <a:off x="7144385" y="1917538"/>
            <a:ext cx="36156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JAVA și XML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1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B71B8-AC8E-4BE8-A680-63E43C982821}"/>
              </a:ext>
            </a:extLst>
          </p:cNvPr>
          <p:cNvSpPr/>
          <p:nvPr/>
        </p:nvSpPr>
        <p:spPr>
          <a:xfrm>
            <a:off x="3595174" y="28317"/>
            <a:ext cx="2880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9C9A32-ED0C-45D2-9888-3DBAD506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13890-3D92-4DE1-85D9-16D0B531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4E2B5-56F0-4E33-B829-E1643BBE9355}"/>
              </a:ext>
            </a:extLst>
          </p:cNvPr>
          <p:cNvSpPr txBox="1"/>
          <p:nvPr/>
        </p:nvSpPr>
        <p:spPr>
          <a:xfrm>
            <a:off x="1061693" y="3351808"/>
            <a:ext cx="5414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Firebase este o platformă de dezvoltare pentru aplicații mobile și web.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344488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344488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nclude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funcții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strâns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legate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între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Firebase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Realtime Database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Firebase Cloud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A4E46-10D7-45B5-8ED8-1A59F9D1A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70" y="1473982"/>
            <a:ext cx="4330068" cy="1243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56271-F22A-498D-A327-04D47F032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167" y="2815166"/>
            <a:ext cx="2472950" cy="30911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904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B71B8-AC8E-4BE8-A680-63E43C982821}"/>
              </a:ext>
            </a:extLst>
          </p:cNvPr>
          <p:cNvSpPr/>
          <p:nvPr/>
        </p:nvSpPr>
        <p:spPr>
          <a:xfrm>
            <a:off x="367755" y="19267"/>
            <a:ext cx="9085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FUNCȚIONALITATEA APLICAȚIEI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3218" y="1514198"/>
            <a:ext cx="58766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  <a:tab pos="225425" algn="l"/>
                <a:tab pos="2857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Efectuarea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unei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interogări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baza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date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în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timp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real Firebase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complet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diferită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interogările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SQL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tradiționale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deoarece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Firebase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folosește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bazei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date NO-SQL.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Majoritatea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datelor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sunt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stocate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în bazele de date oferite de Firebase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(Firebase Realtime Database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Firebase Firestore).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Cu ajutorul platformei Firebase am integrat sistemul de resetare a parolei.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49A83-CF2A-4D77-8B3B-F1200F74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07" y="4989728"/>
            <a:ext cx="1480125" cy="1236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770FB-0AE6-4E44-902F-84153276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58" y="3559714"/>
            <a:ext cx="2691824" cy="1202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C7F24-BE0F-4430-817A-3E74F8B0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45" y="1907154"/>
            <a:ext cx="2076450" cy="1168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3AAA-5E94-4E5F-A1EB-331CB121D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27211-405C-451C-830A-EBFFDF008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2612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B71B8-AC8E-4BE8-A680-63E43C982821}"/>
              </a:ext>
            </a:extLst>
          </p:cNvPr>
          <p:cNvSpPr/>
          <p:nvPr/>
        </p:nvSpPr>
        <p:spPr>
          <a:xfrm>
            <a:off x="454171" y="32621"/>
            <a:ext cx="9085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FUNCȚIONALITATEA APLICAȚIEI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6138" y="1685596"/>
            <a:ext cx="56671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Accesul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în a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plicați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va 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intermediul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unui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istem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logare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După procesul de autentificare, utilizatorul are acces la un meniu intuitiv, ce conține toate elementele necesare procesului de parcare.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Administrarea aplicației se face din panoul de control, denumit în aplicație </a:t>
            </a:r>
            <a:r>
              <a:rPr lang="ro-RO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Admin Panel</a:t>
            </a:r>
            <a:r>
              <a:rPr lang="ro-RO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indent="225425">
              <a:buFont typeface="Arial" panose="020B0604020202020204" pitchFamily="34" charset="0"/>
              <a:buChar char="•"/>
              <a:tabLst>
                <a:tab pos="0" algn="l"/>
                <a:tab pos="225425" algn="l"/>
                <a:tab pos="285750" algn="l"/>
              </a:tabLst>
            </a:pPr>
            <a:endParaRPr lang="ro-R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4F476-025F-4E94-AE66-9A5A9B56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05" y="4790219"/>
            <a:ext cx="1237945" cy="1237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4E46D-DD23-4824-BC9A-AB2C16F12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3195637"/>
            <a:ext cx="1381125" cy="1381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E59F17-F25E-4233-9153-023A69F13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07" y="1498549"/>
            <a:ext cx="1590360" cy="159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23D3E-0DDC-4F3D-8FF1-BD2D42F86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81BDCB-3C24-4247-B558-B658F5BD1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5197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A81-A5A4-40D8-B5F5-16542537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125" y="1261948"/>
            <a:ext cx="4519749" cy="54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Aplicația are 3 activități principale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o-RO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13B16-6FE6-4F10-B2C5-DC6CA1B3E545}"/>
              </a:ext>
            </a:extLst>
          </p:cNvPr>
          <p:cNvSpPr/>
          <p:nvPr/>
        </p:nvSpPr>
        <p:spPr>
          <a:xfrm>
            <a:off x="1347292" y="32621"/>
            <a:ext cx="7458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PREZENTAREA APLICAȚIEI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2895C4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92" y="2659842"/>
            <a:ext cx="2038526" cy="3983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88" y="2659842"/>
            <a:ext cx="2038526" cy="3983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182" y="2659843"/>
            <a:ext cx="2038526" cy="3983538"/>
          </a:xfrm>
          <a:prstGeom prst="rect">
            <a:avLst/>
          </a:prstGeom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12B8C0D-0A8C-4C93-BACE-855FFC23558F}"/>
              </a:ext>
            </a:extLst>
          </p:cNvPr>
          <p:cNvSpPr/>
          <p:nvPr/>
        </p:nvSpPr>
        <p:spPr>
          <a:xfrm>
            <a:off x="3784475" y="4528457"/>
            <a:ext cx="696685" cy="348343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645DA611-DDEA-4598-916D-DA321F00A642}"/>
              </a:ext>
            </a:extLst>
          </p:cNvPr>
          <p:cNvSpPr/>
          <p:nvPr/>
        </p:nvSpPr>
        <p:spPr>
          <a:xfrm>
            <a:off x="7524505" y="4528457"/>
            <a:ext cx="696685" cy="348343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C2B3C274-F75C-4D22-81D7-372AAC0A18B6}"/>
              </a:ext>
            </a:extLst>
          </p:cNvPr>
          <p:cNvSpPr/>
          <p:nvPr/>
        </p:nvSpPr>
        <p:spPr>
          <a:xfrm>
            <a:off x="2206714" y="2317496"/>
            <a:ext cx="319681" cy="261257"/>
          </a:xfrm>
          <a:prstGeom prst="star4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llout: Double Bent Line with No Border 16">
            <a:extLst>
              <a:ext uri="{FF2B5EF4-FFF2-40B4-BE49-F238E27FC236}">
                <a16:creationId xmlns:a16="http://schemas.microsoft.com/office/drawing/2014/main" id="{BDBED0E8-56BF-404F-90E2-213894F224BD}"/>
              </a:ext>
            </a:extLst>
          </p:cNvPr>
          <p:cNvSpPr/>
          <p:nvPr/>
        </p:nvSpPr>
        <p:spPr>
          <a:xfrm>
            <a:off x="1208345" y="2317496"/>
            <a:ext cx="2266765" cy="435428"/>
          </a:xfrm>
          <a:prstGeom prst="callout3">
            <a:avLst>
              <a:gd name="adj1" fmla="val 18750"/>
              <a:gd name="adj2" fmla="val 638"/>
              <a:gd name="adj3" fmla="val 18750"/>
              <a:gd name="adj4" fmla="val -16667"/>
              <a:gd name="adj5" fmla="val 100000"/>
              <a:gd name="adj6" fmla="val -16667"/>
              <a:gd name="adj7" fmla="val 206963"/>
              <a:gd name="adj8" fmla="val 63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Pagina de logare</a:t>
            </a:r>
            <a:endParaRPr lang="en-US" sz="1700" dirty="0">
              <a:solidFill>
                <a:srgbClr val="00B6F6"/>
              </a:solidFill>
            </a:endParaRPr>
          </a:p>
        </p:txBody>
      </p:sp>
      <p:sp>
        <p:nvSpPr>
          <p:cNvPr id="18" name="Callout: Double Bent Line with No Border 17">
            <a:extLst>
              <a:ext uri="{FF2B5EF4-FFF2-40B4-BE49-F238E27FC236}">
                <a16:creationId xmlns:a16="http://schemas.microsoft.com/office/drawing/2014/main" id="{D231BFC1-8A5C-4CE3-BC22-CF262DCD4F49}"/>
              </a:ext>
            </a:extLst>
          </p:cNvPr>
          <p:cNvSpPr/>
          <p:nvPr/>
        </p:nvSpPr>
        <p:spPr>
          <a:xfrm>
            <a:off x="4786868" y="2321224"/>
            <a:ext cx="2266765" cy="435428"/>
          </a:xfrm>
          <a:prstGeom prst="callout3">
            <a:avLst>
              <a:gd name="adj1" fmla="val 18750"/>
              <a:gd name="adj2" fmla="val 638"/>
              <a:gd name="adj3" fmla="val 18750"/>
              <a:gd name="adj4" fmla="val -16667"/>
              <a:gd name="adj5" fmla="val 100000"/>
              <a:gd name="adj6" fmla="val -16667"/>
              <a:gd name="adj7" fmla="val 206963"/>
              <a:gd name="adj8" fmla="val 63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Meniul</a:t>
            </a:r>
            <a:r>
              <a:rPr lang="en-US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pentru</a:t>
            </a:r>
            <a:r>
              <a:rPr lang="en-US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</a:t>
            </a:r>
            <a:r>
              <a:rPr lang="ro-RO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ți</a:t>
            </a:r>
            <a:endParaRPr lang="en-US" sz="1700" dirty="0">
              <a:solidFill>
                <a:srgbClr val="00B6F6"/>
              </a:solidFill>
            </a:endParaRPr>
          </a:p>
        </p:txBody>
      </p:sp>
      <p:sp>
        <p:nvSpPr>
          <p:cNvPr id="19" name="Callout: Double Bent Line with No Border 18">
            <a:extLst>
              <a:ext uri="{FF2B5EF4-FFF2-40B4-BE49-F238E27FC236}">
                <a16:creationId xmlns:a16="http://schemas.microsoft.com/office/drawing/2014/main" id="{78DA7C69-01F4-4E09-A9BF-7075B7A2676E}"/>
              </a:ext>
            </a:extLst>
          </p:cNvPr>
          <p:cNvSpPr/>
          <p:nvPr/>
        </p:nvSpPr>
        <p:spPr>
          <a:xfrm>
            <a:off x="8692062" y="2317496"/>
            <a:ext cx="2266765" cy="435428"/>
          </a:xfrm>
          <a:prstGeom prst="callout3">
            <a:avLst>
              <a:gd name="adj1" fmla="val 18750"/>
              <a:gd name="adj2" fmla="val 638"/>
              <a:gd name="adj3" fmla="val 18750"/>
              <a:gd name="adj4" fmla="val -16667"/>
              <a:gd name="adj5" fmla="val 100000"/>
              <a:gd name="adj6" fmla="val -16667"/>
              <a:gd name="adj7" fmla="val 206963"/>
              <a:gd name="adj8" fmla="val 63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Meniul pentru admini</a:t>
            </a:r>
            <a:r>
              <a:rPr lang="en-US" sz="1700" dirty="0">
                <a:solidFill>
                  <a:srgbClr val="00B6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700" dirty="0">
              <a:solidFill>
                <a:srgbClr val="00B6F6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5748D-A3EF-4FDE-A25C-5367DC2D3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FDDD68-5CEC-4347-A275-149228C73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829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tx1"/>
            </a:gs>
            <a:gs pos="100000">
              <a:srgbClr val="00759E"/>
            </a:gs>
            <a:gs pos="14000">
              <a:srgbClr val="0099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51AB8-ECC6-496A-ABB5-F36DE5EF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9"/>
          <a:stretch/>
        </p:blipFill>
        <p:spPr>
          <a:xfrm>
            <a:off x="572231" y="1085336"/>
            <a:ext cx="5846151" cy="57726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A81-A5A4-40D8-B5F5-16542537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871" y="2657168"/>
            <a:ext cx="2206257" cy="154366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ajutor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Resetare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parolă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Logare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8206" y="38237"/>
            <a:ext cx="5846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2895C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PAGINA DE LOGARE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F8CB5-F84C-46D6-9D74-866AAA10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25" y="1821411"/>
            <a:ext cx="2289175" cy="404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3BCE1-957A-417F-99D1-E6A19FEC5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08" y="984269"/>
            <a:ext cx="1481717" cy="111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D2C06-F3EA-4619-A24F-6A22B035A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118049"/>
            <a:ext cx="1927770" cy="75247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86068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1223</TotalTime>
  <Words>554</Words>
  <Application>Microsoft Office PowerPoint</Application>
  <PresentationFormat>Widescreen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Cristian</dc:creator>
  <cp:lastModifiedBy>Alex Cristian</cp:lastModifiedBy>
  <cp:revision>87</cp:revision>
  <dcterms:created xsi:type="dcterms:W3CDTF">2021-01-26T12:41:53Z</dcterms:created>
  <dcterms:modified xsi:type="dcterms:W3CDTF">2022-11-26T10:02:06Z</dcterms:modified>
</cp:coreProperties>
</file>